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58" r:id="rId6"/>
    <p:sldId id="263" r:id="rId7"/>
    <p:sldId id="276" r:id="rId8"/>
    <p:sldId id="275" r:id="rId9"/>
    <p:sldId id="260" r:id="rId10"/>
    <p:sldId id="264" r:id="rId11"/>
    <p:sldId id="257" r:id="rId12"/>
    <p:sldId id="27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431" autoAdjust="0"/>
  </p:normalViewPr>
  <p:slideViewPr>
    <p:cSldViewPr snapToGrid="0">
      <p:cViewPr varScale="1">
        <p:scale>
          <a:sx n="59" d="100"/>
          <a:sy n="59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6"/>
    </p:cViewPr>
  </p:sorterViewPr>
  <p:notesViewPr>
    <p:cSldViewPr snapToGrid="0">
      <p:cViewPr varScale="1">
        <p:scale>
          <a:sx n="75" d="100"/>
          <a:sy n="75" d="100"/>
        </p:scale>
        <p:origin x="293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Race</a:t>
            </a:r>
          </a:p>
        </c:rich>
      </c:tx>
      <c:layout>
        <c:manualLayout>
          <c:xMode val="edge"/>
          <c:yMode val="edge"/>
          <c:x val="0.36771855634677009"/>
          <c:y val="1.6406248990757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69859314385566"/>
          <c:y val="0.16600374224878553"/>
          <c:w val="0.60705844755817739"/>
          <c:h val="0.7894650104905874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3654336982858359"/>
          <c:y val="0.21658592417655487"/>
          <c:w val="0.25985218300129176"/>
          <c:h val="0.7198582234339183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Race</a:t>
            </a:r>
          </a:p>
        </c:rich>
      </c:tx>
      <c:layout>
        <c:manualLayout>
          <c:xMode val="edge"/>
          <c:yMode val="edge"/>
          <c:x val="0.36771855634677009"/>
          <c:y val="1.6406248990757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66183921031634"/>
          <c:y val="0.22171938706429756"/>
          <c:w val="0.60705844755817739"/>
          <c:h val="0.789465010490587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Race/Ethnicity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8B-4016-A992-45DC5A2BB1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8B-4016-A992-45DC5A2BB1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8B-4016-A992-45DC5A2BB1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8B-4016-A992-45DC5A2BB1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8B-4016-A992-45DC5A2BB1D2}"/>
              </c:ext>
            </c:extLst>
          </c:dPt>
          <c:dLbls>
            <c:dLbl>
              <c:idx val="0"/>
              <c:layout>
                <c:manualLayout>
                  <c:x val="-0.2145849510592448"/>
                  <c:y val="2.55118014536948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8B-4016-A992-45DC5A2BB1D2}"/>
                </c:ext>
              </c:extLst>
            </c:dLbl>
            <c:dLbl>
              <c:idx val="1"/>
              <c:layout>
                <c:manualLayout>
                  <c:x val="5.0535847340890311E-2"/>
                  <c:y val="-0.1624132486452236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8B-4016-A992-45DC5A2BB1D2}"/>
                </c:ext>
              </c:extLst>
            </c:dLbl>
            <c:dLbl>
              <c:idx val="2"/>
              <c:layout>
                <c:manualLayout>
                  <c:x val="0.12734169587700542"/>
                  <c:y val="5.31488412166476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287502484481606E-2"/>
                      <c:h val="3.13671292102548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98B-4016-A992-45DC5A2BB1D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98B-4016-A992-45DC5A2BB1D2}"/>
                </c:ext>
              </c:extLst>
            </c:dLbl>
            <c:dLbl>
              <c:idx val="4"/>
              <c:layout>
                <c:manualLayout>
                  <c:x val="5.4792526335101448E-2"/>
                  <c:y val="0.147750822848973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8B-4016-A992-45DC5A2BB1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Native Am.</c:v>
                </c:pt>
                <c:pt idx="4">
                  <c:v>Multiracial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0.44</c:v>
                </c:pt>
                <c:pt idx="1">
                  <c:v>0.36</c:v>
                </c:pt>
                <c:pt idx="2">
                  <c:v>0.17</c:v>
                </c:pt>
                <c:pt idx="3">
                  <c:v>0.02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8B-4016-A992-45DC5A2BB1D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  <a:prstDash val="lgDash"/>
        </a:ln>
        <a:effectLst/>
      </c:spPr>
    </c:plotArea>
    <c:legend>
      <c:legendPos val="tr"/>
      <c:layout>
        <c:manualLayout>
          <c:xMode val="edge"/>
          <c:yMode val="edge"/>
          <c:x val="0.73654336982858359"/>
          <c:y val="0.21658592417655487"/>
          <c:w val="0.25985218300129176"/>
          <c:h val="0.7198582234339183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68849-DF62-459A-8353-35ADE274AEFA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BB2220-401E-43DC-9F4A-467DE6376F80}">
      <dgm:prSet phldrT="[Text]"/>
      <dgm:spPr/>
      <dgm:t>
        <a:bodyPr/>
        <a:lstStyle/>
        <a:p>
          <a:r>
            <a:rPr lang="en-US" dirty="0"/>
            <a:t>Director</a:t>
          </a:r>
        </a:p>
      </dgm:t>
    </dgm:pt>
    <dgm:pt modelId="{B2665D76-4005-42C8-8749-0899596E1067}" type="parTrans" cxnId="{295CD319-1DC1-4847-80D5-DFFE0F3421DD}">
      <dgm:prSet/>
      <dgm:spPr/>
      <dgm:t>
        <a:bodyPr/>
        <a:lstStyle/>
        <a:p>
          <a:endParaRPr lang="en-US"/>
        </a:p>
      </dgm:t>
    </dgm:pt>
    <dgm:pt modelId="{9F8794D6-58B2-429E-8B72-33919415F63B}" type="sibTrans" cxnId="{295CD319-1DC1-4847-80D5-DFFE0F3421DD}">
      <dgm:prSet/>
      <dgm:spPr/>
      <dgm:t>
        <a:bodyPr/>
        <a:lstStyle/>
        <a:p>
          <a:endParaRPr lang="en-US"/>
        </a:p>
      </dgm:t>
    </dgm:pt>
    <dgm:pt modelId="{C8AEF82D-827F-470D-9F36-C3F1803BED9B}">
      <dgm:prSet phldrT="[Text]"/>
      <dgm:spPr/>
      <dgm:t>
        <a:bodyPr/>
        <a:lstStyle/>
        <a:p>
          <a:r>
            <a:rPr lang="en-US" dirty="0"/>
            <a:t>Supervisor</a:t>
          </a:r>
        </a:p>
      </dgm:t>
    </dgm:pt>
    <dgm:pt modelId="{33CA612F-20CF-4C4A-89FD-FC55F3A556D3}" type="parTrans" cxnId="{C0659B2A-4C60-4E7B-8E31-08CF2F303B99}">
      <dgm:prSet/>
      <dgm:spPr/>
      <dgm:t>
        <a:bodyPr/>
        <a:lstStyle/>
        <a:p>
          <a:endParaRPr lang="en-US"/>
        </a:p>
      </dgm:t>
    </dgm:pt>
    <dgm:pt modelId="{3831725C-CC86-4F73-A147-B2557B8553CA}" type="sibTrans" cxnId="{C0659B2A-4C60-4E7B-8E31-08CF2F303B99}">
      <dgm:prSet/>
      <dgm:spPr/>
      <dgm:t>
        <a:bodyPr/>
        <a:lstStyle/>
        <a:p>
          <a:endParaRPr lang="en-US"/>
        </a:p>
      </dgm:t>
    </dgm:pt>
    <dgm:pt modelId="{830ECF41-60DF-404C-A118-411D21A49D1D}">
      <dgm:prSet phldrT="[Text]"/>
      <dgm:spPr/>
      <dgm:t>
        <a:bodyPr/>
        <a:lstStyle/>
        <a:p>
          <a:r>
            <a:rPr lang="en-US" dirty="0"/>
            <a:t>6 Family Support Specialist</a:t>
          </a:r>
        </a:p>
      </dgm:t>
    </dgm:pt>
    <dgm:pt modelId="{8E8AD9E1-506E-4CCF-A4A7-2EAE915EB1B9}" type="parTrans" cxnId="{BD70C1CA-5E62-4F85-A12C-EC8296FB8027}">
      <dgm:prSet/>
      <dgm:spPr/>
      <dgm:t>
        <a:bodyPr/>
        <a:lstStyle/>
        <a:p>
          <a:endParaRPr lang="en-US"/>
        </a:p>
      </dgm:t>
    </dgm:pt>
    <dgm:pt modelId="{B1DF694D-4681-4953-A41C-EBE2F566E535}" type="sibTrans" cxnId="{BD70C1CA-5E62-4F85-A12C-EC8296FB8027}">
      <dgm:prSet/>
      <dgm:spPr/>
      <dgm:t>
        <a:bodyPr/>
        <a:lstStyle/>
        <a:p>
          <a:endParaRPr lang="en-US"/>
        </a:p>
      </dgm:t>
    </dgm:pt>
    <dgm:pt modelId="{98A9E4CB-22A6-4B6D-B377-F237E04497AD}">
      <dgm:prSet phldrT="[Text]"/>
      <dgm:spPr/>
      <dgm:t>
        <a:bodyPr/>
        <a:lstStyle/>
        <a:p>
          <a:r>
            <a:rPr lang="en-US" dirty="0"/>
            <a:t>Supervisor</a:t>
          </a:r>
        </a:p>
      </dgm:t>
    </dgm:pt>
    <dgm:pt modelId="{3EADA389-F6BE-4EC2-A3B7-58973434BE33}" type="parTrans" cxnId="{AED1B701-2771-4965-8B40-E70A967905AA}">
      <dgm:prSet/>
      <dgm:spPr/>
      <dgm:t>
        <a:bodyPr/>
        <a:lstStyle/>
        <a:p>
          <a:endParaRPr lang="en-US"/>
        </a:p>
      </dgm:t>
    </dgm:pt>
    <dgm:pt modelId="{9D6A79DA-DDF6-448A-8037-4648140CAF93}" type="sibTrans" cxnId="{AED1B701-2771-4965-8B40-E70A967905AA}">
      <dgm:prSet/>
      <dgm:spPr/>
      <dgm:t>
        <a:bodyPr/>
        <a:lstStyle/>
        <a:p>
          <a:endParaRPr lang="en-US"/>
        </a:p>
      </dgm:t>
    </dgm:pt>
    <dgm:pt modelId="{9E4C0DFF-D5C6-4A5A-AA9B-43F082B06B07}">
      <dgm:prSet phldrT="[Text]"/>
      <dgm:spPr/>
      <dgm:t>
        <a:bodyPr/>
        <a:lstStyle/>
        <a:p>
          <a:r>
            <a:rPr lang="en-US" dirty="0"/>
            <a:t>3 Family Support Specialist</a:t>
          </a:r>
        </a:p>
      </dgm:t>
    </dgm:pt>
    <dgm:pt modelId="{7703B111-883A-4862-9684-B15C5D5C8AA7}" type="parTrans" cxnId="{9DC0EFDD-0527-4382-8020-36AA3347B4D0}">
      <dgm:prSet/>
      <dgm:spPr/>
      <dgm:t>
        <a:bodyPr/>
        <a:lstStyle/>
        <a:p>
          <a:endParaRPr lang="en-US"/>
        </a:p>
      </dgm:t>
    </dgm:pt>
    <dgm:pt modelId="{71D183E5-1B88-499C-B6B8-916EA055C9A5}" type="sibTrans" cxnId="{9DC0EFDD-0527-4382-8020-36AA3347B4D0}">
      <dgm:prSet/>
      <dgm:spPr/>
      <dgm:t>
        <a:bodyPr/>
        <a:lstStyle/>
        <a:p>
          <a:endParaRPr lang="en-US"/>
        </a:p>
      </dgm:t>
    </dgm:pt>
    <dgm:pt modelId="{6A463EE8-4780-4015-995E-36491C3B2FDF}" type="pres">
      <dgm:prSet presAssocID="{A1B68849-DF62-459A-8353-35ADE274AE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16DF5B-38C0-4ACE-8C43-1AD1E8AEDF47}" type="pres">
      <dgm:prSet presAssocID="{0ABB2220-401E-43DC-9F4A-467DE6376F80}" presName="hierRoot1" presStyleCnt="0"/>
      <dgm:spPr/>
    </dgm:pt>
    <dgm:pt modelId="{28064B5F-4719-4FA6-8C49-8861B4347EC7}" type="pres">
      <dgm:prSet presAssocID="{0ABB2220-401E-43DC-9F4A-467DE6376F80}" presName="composite" presStyleCnt="0"/>
      <dgm:spPr/>
    </dgm:pt>
    <dgm:pt modelId="{C63F49B8-79D9-4802-A3EF-5D6E90244A5A}" type="pres">
      <dgm:prSet presAssocID="{0ABB2220-401E-43DC-9F4A-467DE6376F80}" presName="background" presStyleLbl="node0" presStyleIdx="0" presStyleCnt="1"/>
      <dgm:spPr/>
    </dgm:pt>
    <dgm:pt modelId="{BB33508A-8121-4076-AEA3-EF1E03144B9F}" type="pres">
      <dgm:prSet presAssocID="{0ABB2220-401E-43DC-9F4A-467DE6376F80}" presName="text" presStyleLbl="fgAcc0" presStyleIdx="0" presStyleCnt="1">
        <dgm:presLayoutVars>
          <dgm:chPref val="3"/>
        </dgm:presLayoutVars>
      </dgm:prSet>
      <dgm:spPr/>
    </dgm:pt>
    <dgm:pt modelId="{35B1ACDB-3967-426D-A8DB-5646F7B765F7}" type="pres">
      <dgm:prSet presAssocID="{0ABB2220-401E-43DC-9F4A-467DE6376F80}" presName="hierChild2" presStyleCnt="0"/>
      <dgm:spPr/>
    </dgm:pt>
    <dgm:pt modelId="{CDF3EDFC-5DD2-47B6-A194-5E31C61BE71C}" type="pres">
      <dgm:prSet presAssocID="{33CA612F-20CF-4C4A-89FD-FC55F3A556D3}" presName="Name10" presStyleLbl="parChTrans1D2" presStyleIdx="0" presStyleCnt="2"/>
      <dgm:spPr/>
    </dgm:pt>
    <dgm:pt modelId="{FCE58D8F-4EF3-44AC-9F25-11DF7D39450E}" type="pres">
      <dgm:prSet presAssocID="{C8AEF82D-827F-470D-9F36-C3F1803BED9B}" presName="hierRoot2" presStyleCnt="0"/>
      <dgm:spPr/>
    </dgm:pt>
    <dgm:pt modelId="{BDC6FB2D-6325-4BEA-9780-CEA312FACAFD}" type="pres">
      <dgm:prSet presAssocID="{C8AEF82D-827F-470D-9F36-C3F1803BED9B}" presName="composite2" presStyleCnt="0"/>
      <dgm:spPr/>
    </dgm:pt>
    <dgm:pt modelId="{FB94DD36-9D8C-4E5D-9E75-39598349E3B6}" type="pres">
      <dgm:prSet presAssocID="{C8AEF82D-827F-470D-9F36-C3F1803BED9B}" presName="background2" presStyleLbl="node2" presStyleIdx="0" presStyleCnt="2"/>
      <dgm:spPr/>
    </dgm:pt>
    <dgm:pt modelId="{1E8C95EE-8517-4346-A496-6CD259BCC00A}" type="pres">
      <dgm:prSet presAssocID="{C8AEF82D-827F-470D-9F36-C3F1803BED9B}" presName="text2" presStyleLbl="fgAcc2" presStyleIdx="0" presStyleCnt="2">
        <dgm:presLayoutVars>
          <dgm:chPref val="3"/>
        </dgm:presLayoutVars>
      </dgm:prSet>
      <dgm:spPr/>
    </dgm:pt>
    <dgm:pt modelId="{AAFB8FD1-7857-4E09-8212-F9ADF9D52CCF}" type="pres">
      <dgm:prSet presAssocID="{C8AEF82D-827F-470D-9F36-C3F1803BED9B}" presName="hierChild3" presStyleCnt="0"/>
      <dgm:spPr/>
    </dgm:pt>
    <dgm:pt modelId="{730D5AC8-C2BA-46D9-A7B2-56A6E762F698}" type="pres">
      <dgm:prSet presAssocID="{8E8AD9E1-506E-4CCF-A4A7-2EAE915EB1B9}" presName="Name17" presStyleLbl="parChTrans1D3" presStyleIdx="0" presStyleCnt="2"/>
      <dgm:spPr/>
    </dgm:pt>
    <dgm:pt modelId="{B584A614-1CE2-4F37-BEAD-BAC0C99D56A0}" type="pres">
      <dgm:prSet presAssocID="{830ECF41-60DF-404C-A118-411D21A49D1D}" presName="hierRoot3" presStyleCnt="0"/>
      <dgm:spPr/>
    </dgm:pt>
    <dgm:pt modelId="{BE3B6E56-3BDE-49D7-AC00-F81E67CF298D}" type="pres">
      <dgm:prSet presAssocID="{830ECF41-60DF-404C-A118-411D21A49D1D}" presName="composite3" presStyleCnt="0"/>
      <dgm:spPr/>
    </dgm:pt>
    <dgm:pt modelId="{DE38769B-421E-4846-ACD4-BE56857CEB30}" type="pres">
      <dgm:prSet presAssocID="{830ECF41-60DF-404C-A118-411D21A49D1D}" presName="background3" presStyleLbl="node3" presStyleIdx="0" presStyleCnt="2"/>
      <dgm:spPr/>
    </dgm:pt>
    <dgm:pt modelId="{BBBA801A-6C6C-4C93-BEA7-257092F13793}" type="pres">
      <dgm:prSet presAssocID="{830ECF41-60DF-404C-A118-411D21A49D1D}" presName="text3" presStyleLbl="fgAcc3" presStyleIdx="0" presStyleCnt="2">
        <dgm:presLayoutVars>
          <dgm:chPref val="3"/>
        </dgm:presLayoutVars>
      </dgm:prSet>
      <dgm:spPr/>
    </dgm:pt>
    <dgm:pt modelId="{E7A1CD81-F21F-4273-96AC-2795226F610D}" type="pres">
      <dgm:prSet presAssocID="{830ECF41-60DF-404C-A118-411D21A49D1D}" presName="hierChild4" presStyleCnt="0"/>
      <dgm:spPr/>
    </dgm:pt>
    <dgm:pt modelId="{CB2BE20A-913E-403A-8E87-DD628C2A00E1}" type="pres">
      <dgm:prSet presAssocID="{3EADA389-F6BE-4EC2-A3B7-58973434BE33}" presName="Name10" presStyleLbl="parChTrans1D2" presStyleIdx="1" presStyleCnt="2"/>
      <dgm:spPr/>
    </dgm:pt>
    <dgm:pt modelId="{57443D8A-8627-463F-9820-357253F4CD2E}" type="pres">
      <dgm:prSet presAssocID="{98A9E4CB-22A6-4B6D-B377-F237E04497AD}" presName="hierRoot2" presStyleCnt="0"/>
      <dgm:spPr/>
    </dgm:pt>
    <dgm:pt modelId="{0CC4F42F-3CE1-4493-98B7-9D81903D8F9D}" type="pres">
      <dgm:prSet presAssocID="{98A9E4CB-22A6-4B6D-B377-F237E04497AD}" presName="composite2" presStyleCnt="0"/>
      <dgm:spPr/>
    </dgm:pt>
    <dgm:pt modelId="{75F1D03C-3532-4E37-8319-238C6BAFB15C}" type="pres">
      <dgm:prSet presAssocID="{98A9E4CB-22A6-4B6D-B377-F237E04497AD}" presName="background2" presStyleLbl="node2" presStyleIdx="1" presStyleCnt="2"/>
      <dgm:spPr/>
    </dgm:pt>
    <dgm:pt modelId="{DB6E9ACE-AB98-4BEC-ABF8-046BBCD3BC61}" type="pres">
      <dgm:prSet presAssocID="{98A9E4CB-22A6-4B6D-B377-F237E04497AD}" presName="text2" presStyleLbl="fgAcc2" presStyleIdx="1" presStyleCnt="2">
        <dgm:presLayoutVars>
          <dgm:chPref val="3"/>
        </dgm:presLayoutVars>
      </dgm:prSet>
      <dgm:spPr/>
    </dgm:pt>
    <dgm:pt modelId="{CA8F758B-7C82-487E-8A3D-9D1EDE88CFA8}" type="pres">
      <dgm:prSet presAssocID="{98A9E4CB-22A6-4B6D-B377-F237E04497AD}" presName="hierChild3" presStyleCnt="0"/>
      <dgm:spPr/>
    </dgm:pt>
    <dgm:pt modelId="{D5B76172-319A-4C42-BAB6-3D3109775FF2}" type="pres">
      <dgm:prSet presAssocID="{7703B111-883A-4862-9684-B15C5D5C8AA7}" presName="Name17" presStyleLbl="parChTrans1D3" presStyleIdx="1" presStyleCnt="2"/>
      <dgm:spPr/>
    </dgm:pt>
    <dgm:pt modelId="{340025F7-C27C-425D-AC9F-EB3FC3D65A1A}" type="pres">
      <dgm:prSet presAssocID="{9E4C0DFF-D5C6-4A5A-AA9B-43F082B06B07}" presName="hierRoot3" presStyleCnt="0"/>
      <dgm:spPr/>
    </dgm:pt>
    <dgm:pt modelId="{67F850C5-5ECA-4D8D-BD66-447A55D7266B}" type="pres">
      <dgm:prSet presAssocID="{9E4C0DFF-D5C6-4A5A-AA9B-43F082B06B07}" presName="composite3" presStyleCnt="0"/>
      <dgm:spPr/>
    </dgm:pt>
    <dgm:pt modelId="{02E42780-19CC-44DD-BA6B-154D47149448}" type="pres">
      <dgm:prSet presAssocID="{9E4C0DFF-D5C6-4A5A-AA9B-43F082B06B07}" presName="background3" presStyleLbl="node3" presStyleIdx="1" presStyleCnt="2"/>
      <dgm:spPr/>
    </dgm:pt>
    <dgm:pt modelId="{EF83572C-32AE-466F-9E15-7EF4C89CF9C5}" type="pres">
      <dgm:prSet presAssocID="{9E4C0DFF-D5C6-4A5A-AA9B-43F082B06B07}" presName="text3" presStyleLbl="fgAcc3" presStyleIdx="1" presStyleCnt="2">
        <dgm:presLayoutVars>
          <dgm:chPref val="3"/>
        </dgm:presLayoutVars>
      </dgm:prSet>
      <dgm:spPr/>
    </dgm:pt>
    <dgm:pt modelId="{6278C686-E365-40CB-BC61-A18A4762F142}" type="pres">
      <dgm:prSet presAssocID="{9E4C0DFF-D5C6-4A5A-AA9B-43F082B06B07}" presName="hierChild4" presStyleCnt="0"/>
      <dgm:spPr/>
    </dgm:pt>
  </dgm:ptLst>
  <dgm:cxnLst>
    <dgm:cxn modelId="{AED1B701-2771-4965-8B40-E70A967905AA}" srcId="{0ABB2220-401E-43DC-9F4A-467DE6376F80}" destId="{98A9E4CB-22A6-4B6D-B377-F237E04497AD}" srcOrd="1" destOrd="0" parTransId="{3EADA389-F6BE-4EC2-A3B7-58973434BE33}" sibTransId="{9D6A79DA-DDF6-448A-8037-4648140CAF93}"/>
    <dgm:cxn modelId="{295CD319-1DC1-4847-80D5-DFFE0F3421DD}" srcId="{A1B68849-DF62-459A-8353-35ADE274AEFA}" destId="{0ABB2220-401E-43DC-9F4A-467DE6376F80}" srcOrd="0" destOrd="0" parTransId="{B2665D76-4005-42C8-8749-0899596E1067}" sibTransId="{9F8794D6-58B2-429E-8B72-33919415F63B}"/>
    <dgm:cxn modelId="{A1A07C1D-862C-4E85-9D61-53E8FB66CD59}" type="presOf" srcId="{9E4C0DFF-D5C6-4A5A-AA9B-43F082B06B07}" destId="{EF83572C-32AE-466F-9E15-7EF4C89CF9C5}" srcOrd="0" destOrd="0" presId="urn:microsoft.com/office/officeart/2005/8/layout/hierarchy1"/>
    <dgm:cxn modelId="{84777323-5018-4598-A92F-8B80906EA4BE}" type="presOf" srcId="{8E8AD9E1-506E-4CCF-A4A7-2EAE915EB1B9}" destId="{730D5AC8-C2BA-46D9-A7B2-56A6E762F698}" srcOrd="0" destOrd="0" presId="urn:microsoft.com/office/officeart/2005/8/layout/hierarchy1"/>
    <dgm:cxn modelId="{C0659B2A-4C60-4E7B-8E31-08CF2F303B99}" srcId="{0ABB2220-401E-43DC-9F4A-467DE6376F80}" destId="{C8AEF82D-827F-470D-9F36-C3F1803BED9B}" srcOrd="0" destOrd="0" parTransId="{33CA612F-20CF-4C4A-89FD-FC55F3A556D3}" sibTransId="{3831725C-CC86-4F73-A147-B2557B8553CA}"/>
    <dgm:cxn modelId="{76A25938-BD91-43DC-ACCA-7FAB29398429}" type="presOf" srcId="{C8AEF82D-827F-470D-9F36-C3F1803BED9B}" destId="{1E8C95EE-8517-4346-A496-6CD259BCC00A}" srcOrd="0" destOrd="0" presId="urn:microsoft.com/office/officeart/2005/8/layout/hierarchy1"/>
    <dgm:cxn modelId="{95858574-4190-4018-A529-295C629964DD}" type="presOf" srcId="{98A9E4CB-22A6-4B6D-B377-F237E04497AD}" destId="{DB6E9ACE-AB98-4BEC-ABF8-046BBCD3BC61}" srcOrd="0" destOrd="0" presId="urn:microsoft.com/office/officeart/2005/8/layout/hierarchy1"/>
    <dgm:cxn modelId="{637AE9AA-0138-4A00-AF84-B7B8CECBF333}" type="presOf" srcId="{33CA612F-20CF-4C4A-89FD-FC55F3A556D3}" destId="{CDF3EDFC-5DD2-47B6-A194-5E31C61BE71C}" srcOrd="0" destOrd="0" presId="urn:microsoft.com/office/officeart/2005/8/layout/hierarchy1"/>
    <dgm:cxn modelId="{86DA1EAE-52FE-4723-BC61-3D5B826BA33F}" type="presOf" srcId="{7703B111-883A-4862-9684-B15C5D5C8AA7}" destId="{D5B76172-319A-4C42-BAB6-3D3109775FF2}" srcOrd="0" destOrd="0" presId="urn:microsoft.com/office/officeart/2005/8/layout/hierarchy1"/>
    <dgm:cxn modelId="{2DA690BC-D6A1-43BC-B259-AE2C00216A1F}" type="presOf" srcId="{3EADA389-F6BE-4EC2-A3B7-58973434BE33}" destId="{CB2BE20A-913E-403A-8E87-DD628C2A00E1}" srcOrd="0" destOrd="0" presId="urn:microsoft.com/office/officeart/2005/8/layout/hierarchy1"/>
    <dgm:cxn modelId="{C7106CBE-9169-4BF2-BDC2-F1DC84B0D08F}" type="presOf" srcId="{830ECF41-60DF-404C-A118-411D21A49D1D}" destId="{BBBA801A-6C6C-4C93-BEA7-257092F13793}" srcOrd="0" destOrd="0" presId="urn:microsoft.com/office/officeart/2005/8/layout/hierarchy1"/>
    <dgm:cxn modelId="{B67150BE-C520-4D8F-82C6-24DD5B2CE2C0}" type="presOf" srcId="{0ABB2220-401E-43DC-9F4A-467DE6376F80}" destId="{BB33508A-8121-4076-AEA3-EF1E03144B9F}" srcOrd="0" destOrd="0" presId="urn:microsoft.com/office/officeart/2005/8/layout/hierarchy1"/>
    <dgm:cxn modelId="{BD70C1CA-5E62-4F85-A12C-EC8296FB8027}" srcId="{C8AEF82D-827F-470D-9F36-C3F1803BED9B}" destId="{830ECF41-60DF-404C-A118-411D21A49D1D}" srcOrd="0" destOrd="0" parTransId="{8E8AD9E1-506E-4CCF-A4A7-2EAE915EB1B9}" sibTransId="{B1DF694D-4681-4953-A41C-EBE2F566E535}"/>
    <dgm:cxn modelId="{A34F3ACF-40E9-4C1E-A884-0240DF87D4F9}" type="presOf" srcId="{A1B68849-DF62-459A-8353-35ADE274AEFA}" destId="{6A463EE8-4780-4015-995E-36491C3B2FDF}" srcOrd="0" destOrd="0" presId="urn:microsoft.com/office/officeart/2005/8/layout/hierarchy1"/>
    <dgm:cxn modelId="{9DC0EFDD-0527-4382-8020-36AA3347B4D0}" srcId="{98A9E4CB-22A6-4B6D-B377-F237E04497AD}" destId="{9E4C0DFF-D5C6-4A5A-AA9B-43F082B06B07}" srcOrd="0" destOrd="0" parTransId="{7703B111-883A-4862-9684-B15C5D5C8AA7}" sibTransId="{71D183E5-1B88-499C-B6B8-916EA055C9A5}"/>
    <dgm:cxn modelId="{0E629134-E467-42E5-922E-542C9B246307}" type="presParOf" srcId="{6A463EE8-4780-4015-995E-36491C3B2FDF}" destId="{4216DF5B-38C0-4ACE-8C43-1AD1E8AEDF47}" srcOrd="0" destOrd="0" presId="urn:microsoft.com/office/officeart/2005/8/layout/hierarchy1"/>
    <dgm:cxn modelId="{75E33483-E83B-427A-9492-4F4628467408}" type="presParOf" srcId="{4216DF5B-38C0-4ACE-8C43-1AD1E8AEDF47}" destId="{28064B5F-4719-4FA6-8C49-8861B4347EC7}" srcOrd="0" destOrd="0" presId="urn:microsoft.com/office/officeart/2005/8/layout/hierarchy1"/>
    <dgm:cxn modelId="{B74AD9A8-5D27-453F-B430-51DC6F50A645}" type="presParOf" srcId="{28064B5F-4719-4FA6-8C49-8861B4347EC7}" destId="{C63F49B8-79D9-4802-A3EF-5D6E90244A5A}" srcOrd="0" destOrd="0" presId="urn:microsoft.com/office/officeart/2005/8/layout/hierarchy1"/>
    <dgm:cxn modelId="{CE12A586-6003-4E9F-A77D-8CA0BB093F70}" type="presParOf" srcId="{28064B5F-4719-4FA6-8C49-8861B4347EC7}" destId="{BB33508A-8121-4076-AEA3-EF1E03144B9F}" srcOrd="1" destOrd="0" presId="urn:microsoft.com/office/officeart/2005/8/layout/hierarchy1"/>
    <dgm:cxn modelId="{2C3664E7-B925-4085-A891-C0D1811BF503}" type="presParOf" srcId="{4216DF5B-38C0-4ACE-8C43-1AD1E8AEDF47}" destId="{35B1ACDB-3967-426D-A8DB-5646F7B765F7}" srcOrd="1" destOrd="0" presId="urn:microsoft.com/office/officeart/2005/8/layout/hierarchy1"/>
    <dgm:cxn modelId="{19AD04E0-2DDD-4B25-A22C-475724CFD016}" type="presParOf" srcId="{35B1ACDB-3967-426D-A8DB-5646F7B765F7}" destId="{CDF3EDFC-5DD2-47B6-A194-5E31C61BE71C}" srcOrd="0" destOrd="0" presId="urn:microsoft.com/office/officeart/2005/8/layout/hierarchy1"/>
    <dgm:cxn modelId="{3FACE461-E141-49F5-ADB1-3157A4A77935}" type="presParOf" srcId="{35B1ACDB-3967-426D-A8DB-5646F7B765F7}" destId="{FCE58D8F-4EF3-44AC-9F25-11DF7D39450E}" srcOrd="1" destOrd="0" presId="urn:microsoft.com/office/officeart/2005/8/layout/hierarchy1"/>
    <dgm:cxn modelId="{9080BB5C-5901-4174-B35D-922371B9DDAF}" type="presParOf" srcId="{FCE58D8F-4EF3-44AC-9F25-11DF7D39450E}" destId="{BDC6FB2D-6325-4BEA-9780-CEA312FACAFD}" srcOrd="0" destOrd="0" presId="urn:microsoft.com/office/officeart/2005/8/layout/hierarchy1"/>
    <dgm:cxn modelId="{E640740D-D132-46AA-A156-23732B786E7F}" type="presParOf" srcId="{BDC6FB2D-6325-4BEA-9780-CEA312FACAFD}" destId="{FB94DD36-9D8C-4E5D-9E75-39598349E3B6}" srcOrd="0" destOrd="0" presId="urn:microsoft.com/office/officeart/2005/8/layout/hierarchy1"/>
    <dgm:cxn modelId="{C749722F-8950-4945-B8FC-C728E8F38F08}" type="presParOf" srcId="{BDC6FB2D-6325-4BEA-9780-CEA312FACAFD}" destId="{1E8C95EE-8517-4346-A496-6CD259BCC00A}" srcOrd="1" destOrd="0" presId="urn:microsoft.com/office/officeart/2005/8/layout/hierarchy1"/>
    <dgm:cxn modelId="{C2602873-7249-4D94-854D-B7A352591BFC}" type="presParOf" srcId="{FCE58D8F-4EF3-44AC-9F25-11DF7D39450E}" destId="{AAFB8FD1-7857-4E09-8212-F9ADF9D52CCF}" srcOrd="1" destOrd="0" presId="urn:microsoft.com/office/officeart/2005/8/layout/hierarchy1"/>
    <dgm:cxn modelId="{E1487EF9-6051-4A82-B27C-093C3B1FA83B}" type="presParOf" srcId="{AAFB8FD1-7857-4E09-8212-F9ADF9D52CCF}" destId="{730D5AC8-C2BA-46D9-A7B2-56A6E762F698}" srcOrd="0" destOrd="0" presId="urn:microsoft.com/office/officeart/2005/8/layout/hierarchy1"/>
    <dgm:cxn modelId="{01281EAB-F6EB-4E22-8A0E-067D4E86FA02}" type="presParOf" srcId="{AAFB8FD1-7857-4E09-8212-F9ADF9D52CCF}" destId="{B584A614-1CE2-4F37-BEAD-BAC0C99D56A0}" srcOrd="1" destOrd="0" presId="urn:microsoft.com/office/officeart/2005/8/layout/hierarchy1"/>
    <dgm:cxn modelId="{148B64E6-3B16-488C-846C-2D0A36C1EA62}" type="presParOf" srcId="{B584A614-1CE2-4F37-BEAD-BAC0C99D56A0}" destId="{BE3B6E56-3BDE-49D7-AC00-F81E67CF298D}" srcOrd="0" destOrd="0" presId="urn:microsoft.com/office/officeart/2005/8/layout/hierarchy1"/>
    <dgm:cxn modelId="{9B6B78D5-EA31-47B4-A036-7209E6CDC998}" type="presParOf" srcId="{BE3B6E56-3BDE-49D7-AC00-F81E67CF298D}" destId="{DE38769B-421E-4846-ACD4-BE56857CEB30}" srcOrd="0" destOrd="0" presId="urn:microsoft.com/office/officeart/2005/8/layout/hierarchy1"/>
    <dgm:cxn modelId="{F446562C-47F5-4C27-ACB0-9DF51207F2FB}" type="presParOf" srcId="{BE3B6E56-3BDE-49D7-AC00-F81E67CF298D}" destId="{BBBA801A-6C6C-4C93-BEA7-257092F13793}" srcOrd="1" destOrd="0" presId="urn:microsoft.com/office/officeart/2005/8/layout/hierarchy1"/>
    <dgm:cxn modelId="{E4C5F612-1F39-4543-9FA7-75E6D8D14C04}" type="presParOf" srcId="{B584A614-1CE2-4F37-BEAD-BAC0C99D56A0}" destId="{E7A1CD81-F21F-4273-96AC-2795226F610D}" srcOrd="1" destOrd="0" presId="urn:microsoft.com/office/officeart/2005/8/layout/hierarchy1"/>
    <dgm:cxn modelId="{1496EE7E-B328-4B53-9237-3A0E7B2C22BB}" type="presParOf" srcId="{35B1ACDB-3967-426D-A8DB-5646F7B765F7}" destId="{CB2BE20A-913E-403A-8E87-DD628C2A00E1}" srcOrd="2" destOrd="0" presId="urn:microsoft.com/office/officeart/2005/8/layout/hierarchy1"/>
    <dgm:cxn modelId="{05F08D45-1628-48F9-B2CE-B4508347BDC8}" type="presParOf" srcId="{35B1ACDB-3967-426D-A8DB-5646F7B765F7}" destId="{57443D8A-8627-463F-9820-357253F4CD2E}" srcOrd="3" destOrd="0" presId="urn:microsoft.com/office/officeart/2005/8/layout/hierarchy1"/>
    <dgm:cxn modelId="{39215EC9-380D-4101-9C4D-6B64DBC28AB4}" type="presParOf" srcId="{57443D8A-8627-463F-9820-357253F4CD2E}" destId="{0CC4F42F-3CE1-4493-98B7-9D81903D8F9D}" srcOrd="0" destOrd="0" presId="urn:microsoft.com/office/officeart/2005/8/layout/hierarchy1"/>
    <dgm:cxn modelId="{CD233E26-AC60-467B-977D-4233523F518B}" type="presParOf" srcId="{0CC4F42F-3CE1-4493-98B7-9D81903D8F9D}" destId="{75F1D03C-3532-4E37-8319-238C6BAFB15C}" srcOrd="0" destOrd="0" presId="urn:microsoft.com/office/officeart/2005/8/layout/hierarchy1"/>
    <dgm:cxn modelId="{4ED85743-F879-4F53-A6AF-043D7B2F85C3}" type="presParOf" srcId="{0CC4F42F-3CE1-4493-98B7-9D81903D8F9D}" destId="{DB6E9ACE-AB98-4BEC-ABF8-046BBCD3BC61}" srcOrd="1" destOrd="0" presId="urn:microsoft.com/office/officeart/2005/8/layout/hierarchy1"/>
    <dgm:cxn modelId="{27483093-3687-4804-B8D6-2575A38DB390}" type="presParOf" srcId="{57443D8A-8627-463F-9820-357253F4CD2E}" destId="{CA8F758B-7C82-487E-8A3D-9D1EDE88CFA8}" srcOrd="1" destOrd="0" presId="urn:microsoft.com/office/officeart/2005/8/layout/hierarchy1"/>
    <dgm:cxn modelId="{8BA135CA-D3CF-4D0D-A089-B485FC08325C}" type="presParOf" srcId="{CA8F758B-7C82-487E-8A3D-9D1EDE88CFA8}" destId="{D5B76172-319A-4C42-BAB6-3D3109775FF2}" srcOrd="0" destOrd="0" presId="urn:microsoft.com/office/officeart/2005/8/layout/hierarchy1"/>
    <dgm:cxn modelId="{E17048A4-15A0-46B0-A241-39757CE1F940}" type="presParOf" srcId="{CA8F758B-7C82-487E-8A3D-9D1EDE88CFA8}" destId="{340025F7-C27C-425D-AC9F-EB3FC3D65A1A}" srcOrd="1" destOrd="0" presId="urn:microsoft.com/office/officeart/2005/8/layout/hierarchy1"/>
    <dgm:cxn modelId="{11FA8C1B-CA16-40DF-9EAE-76BE24001D1D}" type="presParOf" srcId="{340025F7-C27C-425D-AC9F-EB3FC3D65A1A}" destId="{67F850C5-5ECA-4D8D-BD66-447A55D7266B}" srcOrd="0" destOrd="0" presId="urn:microsoft.com/office/officeart/2005/8/layout/hierarchy1"/>
    <dgm:cxn modelId="{275250B3-BD42-4CE4-A488-5FF9848AD653}" type="presParOf" srcId="{67F850C5-5ECA-4D8D-BD66-447A55D7266B}" destId="{02E42780-19CC-44DD-BA6B-154D47149448}" srcOrd="0" destOrd="0" presId="urn:microsoft.com/office/officeart/2005/8/layout/hierarchy1"/>
    <dgm:cxn modelId="{11537DCA-03B4-4CB4-849F-03FC56D1C1E6}" type="presParOf" srcId="{67F850C5-5ECA-4D8D-BD66-447A55D7266B}" destId="{EF83572C-32AE-466F-9E15-7EF4C89CF9C5}" srcOrd="1" destOrd="0" presId="urn:microsoft.com/office/officeart/2005/8/layout/hierarchy1"/>
    <dgm:cxn modelId="{E244791A-BE59-4366-961C-0075029F5152}" type="presParOf" srcId="{340025F7-C27C-425D-AC9F-EB3FC3D65A1A}" destId="{6278C686-E365-40CB-BC61-A18A4762F1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76172-319A-4C42-BAB6-3D3109775FF2}">
      <dsp:nvSpPr>
        <dsp:cNvPr id="0" name=""/>
        <dsp:cNvSpPr/>
      </dsp:nvSpPr>
      <dsp:spPr>
        <a:xfrm>
          <a:off x="3764033" y="2328540"/>
          <a:ext cx="91440" cy="433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63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BE20A-913E-403A-8E87-DD628C2A00E1}">
      <dsp:nvSpPr>
        <dsp:cNvPr id="0" name=""/>
        <dsp:cNvSpPr/>
      </dsp:nvSpPr>
      <dsp:spPr>
        <a:xfrm>
          <a:off x="2898586" y="948121"/>
          <a:ext cx="911167" cy="433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08"/>
              </a:lnTo>
              <a:lnTo>
                <a:pt x="911167" y="295508"/>
              </a:lnTo>
              <a:lnTo>
                <a:pt x="911167" y="4336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D5AC8-C2BA-46D9-A7B2-56A6E762F698}">
      <dsp:nvSpPr>
        <dsp:cNvPr id="0" name=""/>
        <dsp:cNvSpPr/>
      </dsp:nvSpPr>
      <dsp:spPr>
        <a:xfrm>
          <a:off x="1941699" y="2328540"/>
          <a:ext cx="91440" cy="433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63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3EDFC-5DD2-47B6-A194-5E31C61BE71C}">
      <dsp:nvSpPr>
        <dsp:cNvPr id="0" name=""/>
        <dsp:cNvSpPr/>
      </dsp:nvSpPr>
      <dsp:spPr>
        <a:xfrm>
          <a:off x="1987419" y="948121"/>
          <a:ext cx="911167" cy="433632"/>
        </a:xfrm>
        <a:custGeom>
          <a:avLst/>
          <a:gdLst/>
          <a:ahLst/>
          <a:cxnLst/>
          <a:rect l="0" t="0" r="0" b="0"/>
          <a:pathLst>
            <a:path>
              <a:moveTo>
                <a:pt x="911167" y="0"/>
              </a:moveTo>
              <a:lnTo>
                <a:pt x="911167" y="295508"/>
              </a:lnTo>
              <a:lnTo>
                <a:pt x="0" y="295508"/>
              </a:lnTo>
              <a:lnTo>
                <a:pt x="0" y="4336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F49B8-79D9-4802-A3EF-5D6E90244A5A}">
      <dsp:nvSpPr>
        <dsp:cNvPr id="0" name=""/>
        <dsp:cNvSpPr/>
      </dsp:nvSpPr>
      <dsp:spPr>
        <a:xfrm>
          <a:off x="2153086" y="1335"/>
          <a:ext cx="1491001" cy="946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33508A-8121-4076-AEA3-EF1E03144B9F}">
      <dsp:nvSpPr>
        <dsp:cNvPr id="0" name=""/>
        <dsp:cNvSpPr/>
      </dsp:nvSpPr>
      <dsp:spPr>
        <a:xfrm>
          <a:off x="2318752" y="158719"/>
          <a:ext cx="1491001" cy="946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Director</a:t>
          </a:r>
        </a:p>
      </dsp:txBody>
      <dsp:txXfrm>
        <a:off x="2346482" y="186449"/>
        <a:ext cx="1435541" cy="891325"/>
      </dsp:txXfrm>
    </dsp:sp>
    <dsp:sp modelId="{FB94DD36-9D8C-4E5D-9E75-39598349E3B6}">
      <dsp:nvSpPr>
        <dsp:cNvPr id="0" name=""/>
        <dsp:cNvSpPr/>
      </dsp:nvSpPr>
      <dsp:spPr>
        <a:xfrm>
          <a:off x="1241918" y="1381754"/>
          <a:ext cx="1491001" cy="946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8C95EE-8517-4346-A496-6CD259BCC00A}">
      <dsp:nvSpPr>
        <dsp:cNvPr id="0" name=""/>
        <dsp:cNvSpPr/>
      </dsp:nvSpPr>
      <dsp:spPr>
        <a:xfrm>
          <a:off x="1407585" y="1539137"/>
          <a:ext cx="1491001" cy="946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Supervisor</a:t>
          </a:r>
        </a:p>
      </dsp:txBody>
      <dsp:txXfrm>
        <a:off x="1435315" y="1566867"/>
        <a:ext cx="1435541" cy="891325"/>
      </dsp:txXfrm>
    </dsp:sp>
    <dsp:sp modelId="{DE38769B-421E-4846-ACD4-BE56857CEB30}">
      <dsp:nvSpPr>
        <dsp:cNvPr id="0" name=""/>
        <dsp:cNvSpPr/>
      </dsp:nvSpPr>
      <dsp:spPr>
        <a:xfrm>
          <a:off x="1241918" y="2762172"/>
          <a:ext cx="1491001" cy="946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BA801A-6C6C-4C93-BEA7-257092F13793}">
      <dsp:nvSpPr>
        <dsp:cNvPr id="0" name=""/>
        <dsp:cNvSpPr/>
      </dsp:nvSpPr>
      <dsp:spPr>
        <a:xfrm>
          <a:off x="1407585" y="2919556"/>
          <a:ext cx="1491001" cy="946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 Family Support Specialist</a:t>
          </a:r>
        </a:p>
      </dsp:txBody>
      <dsp:txXfrm>
        <a:off x="1435315" y="2947286"/>
        <a:ext cx="1435541" cy="891325"/>
      </dsp:txXfrm>
    </dsp:sp>
    <dsp:sp modelId="{75F1D03C-3532-4E37-8319-238C6BAFB15C}">
      <dsp:nvSpPr>
        <dsp:cNvPr id="0" name=""/>
        <dsp:cNvSpPr/>
      </dsp:nvSpPr>
      <dsp:spPr>
        <a:xfrm>
          <a:off x="3064253" y="1381754"/>
          <a:ext cx="1491001" cy="946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6E9ACE-AB98-4BEC-ABF8-046BBCD3BC61}">
      <dsp:nvSpPr>
        <dsp:cNvPr id="0" name=""/>
        <dsp:cNvSpPr/>
      </dsp:nvSpPr>
      <dsp:spPr>
        <a:xfrm>
          <a:off x="3229920" y="1539137"/>
          <a:ext cx="1491001" cy="946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Supervisor</a:t>
          </a:r>
        </a:p>
      </dsp:txBody>
      <dsp:txXfrm>
        <a:off x="3257650" y="1566867"/>
        <a:ext cx="1435541" cy="891325"/>
      </dsp:txXfrm>
    </dsp:sp>
    <dsp:sp modelId="{02E42780-19CC-44DD-BA6B-154D47149448}">
      <dsp:nvSpPr>
        <dsp:cNvPr id="0" name=""/>
        <dsp:cNvSpPr/>
      </dsp:nvSpPr>
      <dsp:spPr>
        <a:xfrm>
          <a:off x="3064253" y="2762172"/>
          <a:ext cx="1491001" cy="946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83572C-32AE-466F-9E15-7EF4C89CF9C5}">
      <dsp:nvSpPr>
        <dsp:cNvPr id="0" name=""/>
        <dsp:cNvSpPr/>
      </dsp:nvSpPr>
      <dsp:spPr>
        <a:xfrm>
          <a:off x="3229920" y="2919556"/>
          <a:ext cx="1491001" cy="946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 Family Support Specialist</a:t>
          </a:r>
        </a:p>
      </dsp:txBody>
      <dsp:txXfrm>
        <a:off x="3257650" y="2947286"/>
        <a:ext cx="1435541" cy="89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0.94116</cdr:x>
      <cdr:y>0.37389</cdr:y>
    </cdr:from>
    <cdr:to>
      <cdr:x>1</cdr:x>
      <cdr:y>0.44923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C1C58D3C-BCA4-4971-B6BA-EA7997928C5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607921" y="2104201"/>
          <a:ext cx="374804" cy="423985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0F2DF-0BEE-43F6-8C49-9DF72F5CA97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0692A-7104-4C57-883D-D434C80A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9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 will do </a:t>
            </a:r>
            <a:r>
              <a:rPr lang="en-US"/>
              <a:t>the intro</a:t>
            </a:r>
          </a:p>
          <a:p>
            <a:r>
              <a:rPr lang="en-US"/>
              <a:t>Bek</a:t>
            </a:r>
            <a:r>
              <a:rPr lang="en-US" dirty="0"/>
              <a:t> slides 1-5</a:t>
            </a:r>
          </a:p>
          <a:p>
            <a:r>
              <a:rPr lang="en-US" dirty="0"/>
              <a:t>Me 6-8, success story and what board can assist with</a:t>
            </a:r>
          </a:p>
          <a:p>
            <a:r>
              <a:rPr lang="en-US" dirty="0"/>
              <a:t>Work with FF and CCWM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0692A-7104-4C57-883D-D434C80AD0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0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0692A-7104-4C57-883D-D434C80AD0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1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Parent Feedback-areas of life that have improved with HFKC: 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dirty="0"/>
              <a:t>Understanding of child development and parenting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dirty="0"/>
              <a:t>Ability to read my child’s cues 	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dirty="0"/>
              <a:t>Support system 	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dirty="0"/>
              <a:t>More appreciation of my child 	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dirty="0"/>
              <a:t>More patience with my child’s behavior 	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dirty="0"/>
              <a:t>My ability to solve problems 	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dirty="0"/>
              <a:t>More patience with my child’s 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0692A-7104-4C57-883D-D434C80AD0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0692A-7104-4C57-883D-D434C80AD0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59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0692A-7104-4C57-883D-D434C80AD0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8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4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9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4504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0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6539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4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3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3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1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9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3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0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7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5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6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435-E12B-48E8-8FB2-4358841EDEE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F97BA6-CB87-416D-9FCA-7194D407E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7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search?q=newborn&amp;page=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1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awpixel.com/search/baby?sort=curated&amp;premium=free&amp;page=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1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rawpixel.com/image/414242/free-photo-image-african-african-american-african-descen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BCAE53-4113-4727-9318-73C56BD3F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92" y="1507701"/>
            <a:ext cx="4645069" cy="36153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E4CD6-7206-A914-B627-D03C21397C27}"/>
              </a:ext>
            </a:extLst>
          </p:cNvPr>
          <p:cNvSpPr txBox="1"/>
          <p:nvPr/>
        </p:nvSpPr>
        <p:spPr>
          <a:xfrm>
            <a:off x="1047612" y="5568329"/>
            <a:ext cx="993774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Libre Baskerville" panose="02000000000000000000"/>
                <a:ea typeface="Readex Pro SemiBold"/>
                <a:cs typeface="Readex Pro SemiBold"/>
                <a:sym typeface="Readex Pro SemiBold"/>
              </a:rPr>
              <a:t>Healthy Families Kent County - HFKC</a:t>
            </a:r>
            <a:endParaRPr lang="en-US" sz="3600" dirty="0">
              <a:latin typeface="Libre Baskerville" panose="02000000000000000000"/>
              <a:sym typeface="Arial"/>
            </a:endParaRPr>
          </a:p>
          <a:p>
            <a:pPr algn="ctr"/>
            <a:r>
              <a:rPr lang="en-US" sz="3600" dirty="0">
                <a:solidFill>
                  <a:schemeClr val="accent5"/>
                </a:solidFill>
                <a:latin typeface="Libre Baskerville" panose="0200000000000000000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95424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80613D-4EAD-49BD-9129-D0BFC3579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11" y="4071619"/>
            <a:ext cx="1663771" cy="12949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0DB994-D4C4-4EAF-8F66-1EBDAE4EE50C}"/>
              </a:ext>
            </a:extLst>
          </p:cNvPr>
          <p:cNvSpPr/>
          <p:nvPr/>
        </p:nvSpPr>
        <p:spPr>
          <a:xfrm>
            <a:off x="4228563" y="1943353"/>
            <a:ext cx="3508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Readex Pro SemiBold" panose="020B0604020202020204" charset="-78"/>
                <a:cs typeface="Readex Pro SemiBold" panose="020B0604020202020204" charset="-78"/>
              </a:rPr>
              <a:t>Questions?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0A0212-7AFB-462B-B821-D7C318A30894}"/>
              </a:ext>
            </a:extLst>
          </p:cNvPr>
          <p:cNvSpPr/>
          <p:nvPr/>
        </p:nvSpPr>
        <p:spPr>
          <a:xfrm>
            <a:off x="3157415" y="2594707"/>
            <a:ext cx="633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Readex Pro Light" panose="020B0604020202020204" charset="-78"/>
                <a:cs typeface="Readex Pro Light" panose="020B0604020202020204" charset="-78"/>
              </a:rPr>
              <a:t>Visit the Healthy Families Kent County page on familyfutures.org to learn more!</a:t>
            </a:r>
          </a:p>
        </p:txBody>
      </p:sp>
    </p:spTree>
    <p:extLst>
      <p:ext uri="{BB962C8B-B14F-4D97-AF65-F5344CB8AC3E}">
        <p14:creationId xmlns:p14="http://schemas.microsoft.com/office/powerpoint/2010/main" val="158954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A6EC-AA54-45C8-AF31-86E37BCF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83897" cy="9612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Readex Pro SemiBold"/>
                <a:ea typeface="Readex Pro SemiBold"/>
                <a:cs typeface="Readex Pro SemiBold"/>
                <a:sym typeface="Readex Pro SemiBold"/>
              </a:rPr>
              <a:t>Program Overview</a:t>
            </a:r>
            <a:b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Libre Baskerville" panose="02000000000000000000" pitchFamily="50" charset="0"/>
              </a:rPr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48CCB-6D55-4FFD-A8BF-B20B6AEEE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4062" y="1438031"/>
            <a:ext cx="4079630" cy="529101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1400" dirty="0">
                <a:solidFill>
                  <a:srgbClr val="4D4C53"/>
                </a:solidFill>
                <a:latin typeface="Readex Pro Light" panose="020B0604020202020204" charset="-78"/>
              </a:rPr>
              <a:t>Healthy Families Kent County (HFKC) is a home visiting program that works with Kent County families who have two forms of identified </a:t>
            </a:r>
            <a:r>
              <a:rPr lang="en-US" sz="1400" b="1" u="sng" dirty="0">
                <a:solidFill>
                  <a:srgbClr val="4D4C53"/>
                </a:solidFill>
                <a:latin typeface="Readex Pro Light" panose="020B0604020202020204" charset="-78"/>
              </a:rPr>
              <a:t>risk</a:t>
            </a:r>
            <a:r>
              <a:rPr lang="en-US" sz="1400" dirty="0">
                <a:solidFill>
                  <a:srgbClr val="4D4C53"/>
                </a:solidFill>
                <a:latin typeface="Readex Pro Light" panose="020B0604020202020204" charset="-78"/>
              </a:rPr>
              <a:t> to help strengthen the bond between parent and child. </a:t>
            </a:r>
          </a:p>
          <a:p>
            <a:pPr marL="0" indent="0" fontAlgn="base">
              <a:buNone/>
            </a:pPr>
            <a:r>
              <a:rPr lang="en-US" sz="1400" b="1" i="1" dirty="0">
                <a:solidFill>
                  <a:schemeClr val="tx1"/>
                </a:solidFill>
                <a:latin typeface="Readex Pro Light" panose="020B0604020202020204" charset="-78"/>
                <a:cs typeface="Readex Pro Light" panose="020B0604020202020204"/>
              </a:rPr>
              <a:t>Goals: </a:t>
            </a:r>
          </a:p>
          <a:p>
            <a:pPr fontAlgn="base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chemeClr val="tx1"/>
                </a:solidFill>
                <a:latin typeface="Readex Pro Light" panose="020B0604020202020204" charset="-78"/>
                <a:cs typeface="Readex Pro Light" panose="020B0604020202020204"/>
              </a:rPr>
              <a:t>Cultivate and strengthen</a:t>
            </a:r>
            <a:r>
              <a:rPr lang="en-US" sz="1400" dirty="0">
                <a:solidFill>
                  <a:schemeClr val="tx1"/>
                </a:solidFill>
                <a:latin typeface="Readex Pro Light" panose="020B0604020202020204" charset="-78"/>
                <a:cs typeface="Readex Pro Light" panose="020B0604020202020204"/>
              </a:rPr>
              <a:t> nurturing parent-child relationships. ​</a:t>
            </a:r>
          </a:p>
          <a:p>
            <a:pPr fontAlgn="base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Readex Pro Light" panose="020B0604020202020204"/>
            </a:endParaRPr>
          </a:p>
          <a:p>
            <a:pPr fontAlgn="base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Readex Pro Light" panose="020B0604020202020204" charset="-78"/>
                <a:cs typeface="Readex Pro Light" panose="020B0604020202020204"/>
              </a:rPr>
              <a:t> Promote healthy </a:t>
            </a:r>
            <a:r>
              <a:rPr lang="en-US" sz="1400" b="1" u="sng" dirty="0">
                <a:solidFill>
                  <a:schemeClr val="tx1"/>
                </a:solidFill>
                <a:latin typeface="Readex Pro Light" panose="020B0604020202020204" charset="-78"/>
                <a:cs typeface="Readex Pro Light" panose="020B0604020202020204"/>
              </a:rPr>
              <a:t>growth and development</a:t>
            </a:r>
            <a:r>
              <a:rPr lang="en-US" sz="1400" dirty="0">
                <a:solidFill>
                  <a:schemeClr val="tx1"/>
                </a:solidFill>
                <a:latin typeface="Readex Pro Light" panose="020B0604020202020204" charset="-78"/>
                <a:cs typeface="Readex Pro Light" panose="020B0604020202020204"/>
              </a:rPr>
              <a:t>. ​</a:t>
            </a:r>
          </a:p>
          <a:p>
            <a:pPr fontAlgn="base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Readex Pro Light" panose="020B0604020202020204"/>
            </a:endParaRPr>
          </a:p>
          <a:p>
            <a:pPr fontAlgn="base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Readex Pro Light" panose="020B0604020202020204" charset="-78"/>
                <a:cs typeface="Readex Pro Light" panose="020B0604020202020204"/>
              </a:rPr>
              <a:t> Enhance family functioning by </a:t>
            </a:r>
            <a:r>
              <a:rPr lang="en-US" sz="1400" b="1" u="sng" dirty="0">
                <a:solidFill>
                  <a:schemeClr val="tx1"/>
                </a:solidFill>
                <a:latin typeface="Readex Pro Light" panose="020B0604020202020204" charset="-78"/>
                <a:cs typeface="Readex Pro Light" panose="020B0604020202020204"/>
              </a:rPr>
              <a:t>reducing risk</a:t>
            </a:r>
            <a:r>
              <a:rPr lang="en-US" sz="1400" dirty="0">
                <a:solidFill>
                  <a:schemeClr val="tx1"/>
                </a:solidFill>
                <a:latin typeface="Readex Pro Light" panose="020B0604020202020204" charset="-78"/>
                <a:cs typeface="Readex Pro Light" panose="020B0604020202020204"/>
              </a:rPr>
              <a:t> and </a:t>
            </a:r>
            <a:r>
              <a:rPr lang="en-US" sz="1400" b="1" u="sng" dirty="0">
                <a:solidFill>
                  <a:schemeClr val="tx1"/>
                </a:solidFill>
                <a:latin typeface="Readex Pro Light" panose="020B0604020202020204" charset="-78"/>
                <a:cs typeface="Readex Pro Light" panose="020B0604020202020204"/>
              </a:rPr>
              <a:t>building protective factors</a:t>
            </a:r>
            <a:r>
              <a:rPr lang="en-US" sz="1400" dirty="0">
                <a:solidFill>
                  <a:schemeClr val="tx1"/>
                </a:solidFill>
                <a:latin typeface="Readex Pro Light" panose="020B0604020202020204" charset="-78"/>
                <a:cs typeface="Readex Pro Light" panose="020B0604020202020204"/>
              </a:rPr>
              <a:t>. ​</a:t>
            </a:r>
          </a:p>
          <a:p>
            <a:pPr fontAlgn="base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Readex Pro Light" panose="020B0604020202020204"/>
            </a:endParaRPr>
          </a:p>
          <a:p>
            <a:pPr fontAlgn="base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Readex Pro Light" panose="020B0604020202020204" charset="-78"/>
                <a:cs typeface="Readex Pro Light" panose="020B0604020202020204"/>
              </a:rPr>
              <a:t>Build and sustain </a:t>
            </a:r>
            <a:r>
              <a:rPr lang="en-US" sz="1400" b="1" u="sng" dirty="0">
                <a:solidFill>
                  <a:schemeClr val="tx1"/>
                </a:solidFill>
                <a:latin typeface="Readex Pro Light" panose="020B0604020202020204" charset="-78"/>
                <a:cs typeface="Readex Pro Light" panose="020B0604020202020204"/>
              </a:rPr>
              <a:t>community partnerships</a:t>
            </a:r>
            <a:endParaRPr lang="en-US" sz="1400" dirty="0">
              <a:solidFill>
                <a:schemeClr val="tx1"/>
              </a:solidFill>
              <a:latin typeface="Readex Pro Light" panose="020B0604020202020204" charset="-78"/>
              <a:cs typeface="Readex Pro Light" panose="020B0604020202020204"/>
            </a:endParaRPr>
          </a:p>
          <a:p>
            <a:pPr fontAlgn="base">
              <a:buClr>
                <a:schemeClr val="accent2">
                  <a:lumMod val="75000"/>
                </a:schemeClr>
              </a:buClr>
            </a:pPr>
            <a:endParaRPr lang="en-US" sz="1400" dirty="0">
              <a:solidFill>
                <a:schemeClr val="accent2">
                  <a:lumMod val="75000"/>
                </a:schemeClr>
              </a:solidFill>
              <a:latin typeface="Readex Pro Light" panose="020B0604020202020204" charset="-78"/>
            </a:endParaRPr>
          </a:p>
        </p:txBody>
      </p:sp>
      <p:pic>
        <p:nvPicPr>
          <p:cNvPr id="7" name="Google Shape;161;p7" descr="A person and a baby&#10;&#10;Description automatically generated with low confidence">
            <a:extLst>
              <a:ext uri="{FF2B5EF4-FFF2-40B4-BE49-F238E27FC236}">
                <a16:creationId xmlns:a16="http://schemas.microsoft.com/office/drawing/2014/main" id="{55703C39-38DE-4B81-8B09-91C223262D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673" t="-118" r="25310" b="118"/>
          <a:stretch/>
        </p:blipFill>
        <p:spPr>
          <a:xfrm>
            <a:off x="6013070" y="2007936"/>
            <a:ext cx="2510787" cy="284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99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910714-B29C-4BCE-B2A7-590F7750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40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Readex Pro SemiBold"/>
                <a:ea typeface="Readex Pro SemiBold"/>
                <a:cs typeface="Readex Pro SemiBold"/>
                <a:sym typeface="Readex Pro SemiBold"/>
              </a:rPr>
              <a:t>Program Services</a:t>
            </a: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dirty="0">
              <a:latin typeface="Libre Baskerville" panose="02000000000000000000" pitchFamily="50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92A8C9-FB90-415B-8590-CEBBF915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2196123"/>
            <a:ext cx="3482802" cy="3845239"/>
          </a:xfrm>
        </p:spPr>
        <p:txBody>
          <a:bodyPr>
            <a:normAutofit fontScale="85000" lnSpcReduction="10000"/>
          </a:bodyPr>
          <a:lstStyle/>
          <a:p>
            <a:pPr fontAlgn="base">
              <a:lnSpc>
                <a:spcPct val="12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eadex Pro Medium" panose="020B0604020202020204" charset="-78"/>
              </a:rPr>
              <a:t>Child Development Resources​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eadex Pro Medium" panose="020B0604020202020204" charset="-78"/>
              </a:rPr>
              <a:t>Referrals to Resources​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eadex Pro Medium" panose="020B0604020202020204" charset="-78"/>
              </a:rPr>
              <a:t>Relationship Building​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eadex Pro Medium" panose="020B0604020202020204" charset="-78"/>
              </a:rPr>
              <a:t>Parent Support Groups​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eadex Pro Medium" panose="020B0604020202020204" charset="-78"/>
              </a:rPr>
              <a:t>Trusted Support​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eadex Pro Medium" panose="020B0604020202020204" charset="-78"/>
              </a:rPr>
              <a:t>Maternal and Infant Healthcare​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eadex Pro Medium" panose="020B0604020202020204" charset="-78"/>
              </a:rPr>
              <a:t>Family Goal Planning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1891D-A416-4A2A-B03B-490284383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175" y="2169475"/>
            <a:ext cx="5088412" cy="389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2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F3A8-43DD-4176-AA15-DF1FFD7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Diverse Team – Strength in Differences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1CA11CD-16D2-4AE1-8933-763A25BEB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1642407"/>
              </p:ext>
            </p:extLst>
          </p:nvPr>
        </p:nvGraphicFramePr>
        <p:xfrm>
          <a:off x="677335" y="2160589"/>
          <a:ext cx="5962840" cy="386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9" name="Rectangle 1028">
            <a:extLst>
              <a:ext uri="{FF2B5EF4-FFF2-40B4-BE49-F238E27FC236}">
                <a16:creationId xmlns:a16="http://schemas.microsoft.com/office/drawing/2014/main" id="{589694BC-A019-48C1-804E-EEC51A6A6F2A}"/>
              </a:ext>
            </a:extLst>
          </p:cNvPr>
          <p:cNvSpPr/>
          <p:nvPr/>
        </p:nvSpPr>
        <p:spPr>
          <a:xfrm>
            <a:off x="6640175" y="2047009"/>
            <a:ext cx="3683694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62% are Bilingual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17% are Hispanic or Other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83% are Caucasian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100% Female</a:t>
            </a:r>
          </a:p>
          <a:p>
            <a:pPr algn="ctr"/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80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910714-B29C-4BCE-B2A7-590F7750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449558" cy="8440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Readex Pro SemiBold" panose="020B0604020202020204" charset="-78"/>
                <a:cs typeface="Readex Pro SemiBold" panose="020B0604020202020204" charset="-78"/>
              </a:rPr>
              <a:t>Families Served in 2023</a:t>
            </a:r>
            <a:r>
              <a:rPr lang="en-US" sz="2800" dirty="0">
                <a:latin typeface="Libre Baskerville"/>
              </a:rPr>
              <a:t>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92A8C9-FB90-415B-8590-CEBBF915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9" y="1656861"/>
            <a:ext cx="5423876" cy="43845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Readex Pro Light" panose="020B0604020202020204" charset="-78"/>
                <a:cs typeface="Readex Pro Light" panose="020B0604020202020204" charset="-78"/>
              </a:rPr>
              <a:t>2124</a:t>
            </a:r>
            <a:r>
              <a:rPr lang="en-US" dirty="0">
                <a:solidFill>
                  <a:schemeClr val="accent1"/>
                </a:solidFill>
                <a:latin typeface="Readex Pro Light" panose="020B0604020202020204" charset="-78"/>
                <a:cs typeface="Readex Pro Light" panose="020B0604020202020204" charset="-78"/>
              </a:rPr>
              <a:t>  Total Home Visits in 2023</a:t>
            </a:r>
          </a:p>
          <a:p>
            <a:r>
              <a:rPr lang="en-US" b="1" dirty="0">
                <a:solidFill>
                  <a:schemeClr val="accent1"/>
                </a:solidFill>
                <a:latin typeface="Readex Pro Light" panose="020B0604020202020204" charset="-78"/>
                <a:cs typeface="Readex Pro Light" panose="020B0604020202020204" charset="-78"/>
              </a:rPr>
              <a:t>126</a:t>
            </a:r>
            <a:r>
              <a:rPr lang="en-US" dirty="0">
                <a:solidFill>
                  <a:schemeClr val="accent1"/>
                </a:solidFill>
                <a:latin typeface="Readex Pro Light" panose="020B0604020202020204" charset="-78"/>
                <a:cs typeface="Readex Pro Light" panose="020B0604020202020204" charset="-78"/>
              </a:rPr>
              <a:t>  Total Families Served</a:t>
            </a:r>
          </a:p>
          <a:p>
            <a:r>
              <a:rPr lang="en-US" b="1" dirty="0">
                <a:solidFill>
                  <a:schemeClr val="accent1"/>
                </a:solidFill>
                <a:latin typeface="Readex Pro Light" panose="020B0604020202020204" charset="-78"/>
                <a:cs typeface="Readex Pro Light" panose="020B0604020202020204" charset="-78"/>
              </a:rPr>
              <a:t>120</a:t>
            </a:r>
            <a:r>
              <a:rPr lang="en-US" dirty="0">
                <a:solidFill>
                  <a:schemeClr val="accent1"/>
                </a:solidFill>
                <a:latin typeface="Readex Pro Light" panose="020B0604020202020204" charset="-78"/>
                <a:cs typeface="Readex Pro Light" panose="020B0604020202020204" charset="-78"/>
              </a:rPr>
              <a:t>  Target Children with an additional </a:t>
            </a:r>
            <a:r>
              <a:rPr lang="en-US" b="1" dirty="0">
                <a:solidFill>
                  <a:schemeClr val="accent1"/>
                </a:solidFill>
                <a:latin typeface="Readex Pro Light" panose="020B0604020202020204" charset="-78"/>
                <a:cs typeface="Readex Pro Light" panose="020B0604020202020204" charset="-78"/>
              </a:rPr>
              <a:t>153</a:t>
            </a:r>
            <a:r>
              <a:rPr lang="en-US" dirty="0">
                <a:solidFill>
                  <a:schemeClr val="accent1"/>
                </a:solidFill>
                <a:latin typeface="Readex Pro Light" panose="020B0604020202020204" charset="-78"/>
                <a:cs typeface="Readex Pro Light" panose="020B0604020202020204" charset="-78"/>
              </a:rPr>
              <a:t> siblings</a:t>
            </a:r>
          </a:p>
          <a:p>
            <a:pPr marL="914400" lvl="2" indent="0">
              <a:buNone/>
            </a:pPr>
            <a:endParaRPr lang="en-US" sz="1200" dirty="0">
              <a:latin typeface="Proxima Nova Alt Rg"/>
            </a:endParaRPr>
          </a:p>
        </p:txBody>
      </p:sp>
      <p:pic>
        <p:nvPicPr>
          <p:cNvPr id="4" name="Google Shape;139;p5" descr="A picture containing grass, tree, person, outdoor&#10;&#10;Description automatically generated">
            <a:extLst>
              <a:ext uri="{FF2B5EF4-FFF2-40B4-BE49-F238E27FC236}">
                <a16:creationId xmlns:a16="http://schemas.microsoft.com/office/drawing/2014/main" id="{EB568973-85E9-4AE7-926C-7ACE467902E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7793" r="17793" b="10545"/>
          <a:stretch/>
        </p:blipFill>
        <p:spPr>
          <a:xfrm>
            <a:off x="812800" y="3303274"/>
            <a:ext cx="3249348" cy="32700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A294051-09D9-490B-82AE-629D79FE7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990007"/>
              </p:ext>
            </p:extLst>
          </p:nvPr>
        </p:nvGraphicFramePr>
        <p:xfrm>
          <a:off x="4893516" y="1027906"/>
          <a:ext cx="729848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04D8EF7-6362-4A89-A0C7-66AF32538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027933"/>
              </p:ext>
            </p:extLst>
          </p:nvPr>
        </p:nvGraphicFramePr>
        <p:xfrm>
          <a:off x="4423509" y="664308"/>
          <a:ext cx="7205782" cy="588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7582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4B490A-5A7A-49EC-B271-DA2E35CB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77" y="617415"/>
            <a:ext cx="8930126" cy="102381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Readex Pro SemiBold"/>
                <a:ea typeface="Readex Pro SemiBold"/>
                <a:cs typeface="Readex Pro SemiBold"/>
                <a:sym typeface="Readex Pro SemiBold"/>
              </a:rPr>
              <a:t>Exciting Outcomes </a:t>
            </a:r>
            <a:b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dirty="0">
              <a:latin typeface="Libre Baskerville" panose="020000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9E383-62B6-4DF0-BE90-B93560B76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07385" y="1423768"/>
            <a:ext cx="3688861" cy="436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3A9263-BBBC-4860-9F1D-226EDE1F6928}"/>
              </a:ext>
            </a:extLst>
          </p:cNvPr>
          <p:cNvSpPr/>
          <p:nvPr/>
        </p:nvSpPr>
        <p:spPr>
          <a:xfrm>
            <a:off x="93784" y="1244014"/>
            <a:ext cx="6510216" cy="540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98% of Target children are up to date on well child visits.</a:t>
            </a:r>
          </a:p>
          <a:p>
            <a:pPr fontAlgn="base"/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99% of families received at least one resource and/or follow up service.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503 Community Referrals Provided</a:t>
            </a:r>
          </a:p>
          <a:p>
            <a:pPr lvl="1" fontAlgn="base"/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Nearly 83% of families served reported having stayed in services for 3yrs and successfully graduated. </a:t>
            </a:r>
          </a:p>
          <a:p>
            <a:pPr fontAlgn="base"/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93% of participants increased child development and parenting knowledge.</a:t>
            </a:r>
          </a:p>
          <a:p>
            <a:pPr fontAlgn="base"/>
            <a:endParaRPr lang="en-US" dirty="0"/>
          </a:p>
          <a:p>
            <a:pPr lvl="1" fontAlgn="base"/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dirty="0">
              <a:latin typeface="Readex Pro Medium" panose="020B0604020202020204" charset="-78"/>
            </a:endParaRPr>
          </a:p>
          <a:p>
            <a:pPr marL="285750" indent="-285750" fontAlgn="base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F017A5-D925-4978-A87C-C52A496F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31370" cy="88561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Readex Pro SemiBold"/>
                <a:cs typeface="Readex Pro SemiBold"/>
                <a:sym typeface="Readex Pro SemiBold"/>
              </a:rPr>
              <a:t>What’s New for FY24</a:t>
            </a:r>
            <a:br>
              <a:rPr lang="en-US" sz="1050" dirty="0">
                <a:solidFill>
                  <a:schemeClr val="tx1"/>
                </a:solidFill>
                <a:sym typeface="Arial"/>
              </a:rPr>
            </a:br>
            <a:endParaRPr lang="en-US" dirty="0">
              <a:latin typeface="Libre Baskerville" panose="020000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9EBF87-0EF7-4021-AB12-36B83524F0C0}"/>
              </a:ext>
            </a:extLst>
          </p:cNvPr>
          <p:cNvSpPr/>
          <p:nvPr/>
        </p:nvSpPr>
        <p:spPr>
          <a:xfrm>
            <a:off x="523830" y="1836615"/>
            <a:ext cx="9331370" cy="469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2800"/>
            </a:pPr>
            <a:r>
              <a:rPr lang="en-US" sz="2800" dirty="0">
                <a:latin typeface="Readex Pro SemiBold" panose="020B0604020202020204" charset="-78"/>
                <a:ea typeface="Readex Pro"/>
                <a:cs typeface="Readex Pro SemiBold" panose="020B0604020202020204" charset="-78"/>
                <a:sym typeface="Readex Pro"/>
              </a:rPr>
              <a:t>Substance Use Disorder (SUD) Funding through Healthy Moms Healthy Babies!</a:t>
            </a: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2800"/>
            </a:pPr>
            <a:endParaRPr lang="en-US" sz="2800" dirty="0">
              <a:latin typeface="Readex Pro SemiBold" panose="020B0604020202020204" charset="-78"/>
              <a:ea typeface="Readex Pro"/>
              <a:cs typeface="Readex Pro SemiBold" panose="020B0604020202020204" charset="-78"/>
              <a:sym typeface="Readex Pro"/>
            </a:endParaRPr>
          </a:p>
          <a:p>
            <a:pPr marL="285750" lvl="0" indent="-285750" algn="ctr">
              <a:lnSpc>
                <a:spcPct val="90000"/>
              </a:lnSpc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latin typeface="Readex Pro SemiBold" panose="020B0604020202020204" charset="-78"/>
                <a:cs typeface="Readex Pro SemiBold" panose="020B0604020202020204" charset="-78"/>
              </a:rPr>
              <a:t>Partnering with DHHS and Corewell Health to pilot new state-funded program to serve an additional 48 families impacted by SUD.</a:t>
            </a:r>
          </a:p>
          <a:p>
            <a:pPr marL="285750" lvl="0" indent="-285750" algn="ctr">
              <a:lnSpc>
                <a:spcPct val="90000"/>
              </a:lnSpc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endParaRPr lang="en-US" sz="2800" dirty="0">
              <a:latin typeface="Readex Pro SemiBold" panose="020B0604020202020204" charset="-78"/>
              <a:cs typeface="Readex Pro SemiBold" panose="020B0604020202020204" charset="-78"/>
            </a:endParaRPr>
          </a:p>
          <a:p>
            <a:pPr marL="285750" indent="-285750" algn="ctr">
              <a:lnSpc>
                <a:spcPct val="90000"/>
              </a:lnSpc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latin typeface="Readex Pro SemiBold" panose="020B0604020202020204" charset="-78"/>
                <a:cs typeface="Readex Pro SemiBold" panose="020B0604020202020204" charset="-78"/>
              </a:rPr>
              <a:t>Expansion of the Team – 1 Supervisor and 3 Home Visitors</a:t>
            </a:r>
          </a:p>
          <a:p>
            <a:pPr marL="285750" indent="-285750" algn="ctr">
              <a:lnSpc>
                <a:spcPct val="90000"/>
              </a:lnSpc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endParaRPr lang="en-US" sz="2800" dirty="0">
              <a:latin typeface="Readex Pro SemiBold" panose="020B0604020202020204" charset="-78"/>
              <a:cs typeface="Readex Pro SemiBold" panose="020B0604020202020204" charset="-78"/>
            </a:endParaRP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2800"/>
            </a:pPr>
            <a:r>
              <a:rPr lang="en-US" dirty="0"/>
              <a:t> </a:t>
            </a: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2800"/>
            </a:pPr>
            <a:endParaRPr lang="en-US" dirty="0">
              <a:latin typeface="Readex Pro"/>
              <a:ea typeface="Readex Pro"/>
              <a:cs typeface="Readex Pro"/>
              <a:sym typeface="Readex Pro"/>
            </a:endParaRP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2800"/>
            </a:pPr>
            <a:endParaRPr lang="en-US" dirty="0">
              <a:solidFill>
                <a:schemeClr val="lt1"/>
              </a:solidFill>
              <a:latin typeface="Readex Pro"/>
              <a:cs typeface="Readex Pro"/>
              <a:sym typeface="Readex Pro"/>
            </a:endParaRPr>
          </a:p>
        </p:txBody>
      </p:sp>
    </p:spTree>
    <p:extLst>
      <p:ext uri="{BB962C8B-B14F-4D97-AF65-F5344CB8AC3E}">
        <p14:creationId xmlns:p14="http://schemas.microsoft.com/office/powerpoint/2010/main" val="361116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2E-B6F8-4C14-BC04-FEF439A9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Readex Pro SemiBold"/>
                <a:cs typeface="Readex Pro SemiBold"/>
                <a:sym typeface="Readex Pro SemiBold"/>
              </a:rPr>
              <a:t>Funding Sources:</a:t>
            </a:r>
            <a:endParaRPr lang="en-US" sz="3200" dirty="0">
              <a:solidFill>
                <a:srgbClr val="00B050"/>
              </a:solidFill>
              <a:latin typeface="Libre Baskerville" panose="02000000000000000000" pitchFamily="50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F30ADE2-39EF-41A7-B0F8-D049ABC128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6" y="6179594"/>
            <a:ext cx="871623" cy="67840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DA45B-4356-41B3-BA5D-B0E07CEDE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9749" y="1469292"/>
            <a:ext cx="4352589" cy="40092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DD91F2-4669-4B8E-932D-D883C7C39105}"/>
              </a:ext>
            </a:extLst>
          </p:cNvPr>
          <p:cNvSpPr/>
          <p:nvPr/>
        </p:nvSpPr>
        <p:spPr>
          <a:xfrm>
            <a:off x="5029922" y="1751105"/>
            <a:ext cx="4114077" cy="366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eadex Pro Medium" panose="020B0604020202020204" charset="-78"/>
              </a:rPr>
              <a:t>Maternal Infant Early Childhood Home Visiting (MIECHV)​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 fontAlgn="base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eadex Pro Medium" panose="020B0604020202020204" charset="-78"/>
              </a:rPr>
              <a:t>Kent County Prevention Initiative (KCPI)​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 fontAlgn="base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eadex Pro Medium" panose="020B0604020202020204" charset="-78"/>
              </a:rPr>
              <a:t>Ready by Five 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 fontAlgn="base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eadex Pro Medium" panose="020B0604020202020204" charset="-78"/>
              </a:rPr>
              <a:t>American Rescue Plan (ARP)​​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 fontAlgn="base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eadex Pro Medium" panose="020B0604020202020204" charset="-78"/>
              </a:rPr>
              <a:t>Healthy Mom's Healthy Babies </a:t>
            </a:r>
          </a:p>
          <a:p>
            <a:pPr marL="285750" indent="-285750" fontAlgn="base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eadex Pro Medium" panose="020B0604020202020204" charset="-78"/>
              </a:rPr>
              <a:t>Children’s Trust Michigan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2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C02012-A0B1-4820-A5A5-C6FBD849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0774"/>
            <a:ext cx="8596668" cy="722811"/>
          </a:xfrm>
        </p:spPr>
        <p:txBody>
          <a:bodyPr/>
          <a:lstStyle/>
          <a:p>
            <a:r>
              <a:rPr lang="en-US" dirty="0"/>
              <a:t>Success Story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5A2AA86-CC95-4F8A-9E5F-3B98BF5D8C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" y="4516909"/>
            <a:ext cx="1746020" cy="2328028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0E588EB-9EAD-4D3F-B49F-F175FBC355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670" y="4514760"/>
            <a:ext cx="1902669" cy="2397038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EC1D0-8268-47EF-A847-4B412A934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81" y="953586"/>
            <a:ext cx="2035008" cy="3262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21C5AC-399A-4659-A238-F2C0CE95B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37" y="931646"/>
            <a:ext cx="2214506" cy="32849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64077A-5403-471F-A0A3-4EBE5361F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4" y="953585"/>
            <a:ext cx="2026043" cy="32988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57C26A-37B5-4320-A0FC-5748FE78A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76" y="4514346"/>
            <a:ext cx="1897433" cy="23580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A92FB8C-A822-4D51-AE2F-C173C7B5A3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222" y="953585"/>
            <a:ext cx="1999830" cy="32629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D6C110-1770-4B96-8323-F16A606037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45" y="4486929"/>
            <a:ext cx="1902669" cy="2358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1AB152-566C-4983-AB75-7BF46E77FD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80" y="931646"/>
            <a:ext cx="2555415" cy="32849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8240DFC-F507-42A3-ABA9-0D14125B0B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51" y="4504104"/>
            <a:ext cx="1897433" cy="23726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A5A3076-55EB-433E-9B70-1192E1A446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66" y="4486929"/>
            <a:ext cx="2001381" cy="2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339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Arbor Circ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160"/>
      </a:accent1>
      <a:accent2>
        <a:srgbClr val="75A5CC"/>
      </a:accent2>
      <a:accent3>
        <a:srgbClr val="A0A5AA"/>
      </a:accent3>
      <a:accent4>
        <a:srgbClr val="4A4C4D"/>
      </a:accent4>
      <a:accent5>
        <a:srgbClr val="173158"/>
      </a:accent5>
      <a:accent6>
        <a:srgbClr val="F79552"/>
      </a:accent6>
      <a:hlink>
        <a:srgbClr val="173158"/>
      </a:hlink>
      <a:folHlink>
        <a:srgbClr val="75A5C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2475cb38-b39e-48a7-aae5-ed55f2c11e85" xsi:nil="true"/>
    <TaxCatchAll xmlns="9c035c24-7ada-4f89-ba59-e3ec2c67fdcf" xsi:nil="true"/>
    <lcf76f155ced4ddcb4097134ff3c332f xmlns="2475cb38-b39e-48a7-aae5-ed55f2c11e85">
      <Terms xmlns="http://schemas.microsoft.com/office/infopath/2007/PartnerControls"/>
    </lcf76f155ced4ddcb4097134ff3c332f>
    <_Flow_SignoffStatus xmlns="2475cb38-b39e-48a7-aae5-ed55f2c11e8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322C927AA1AA478C215EFB604C16C1" ma:contentTypeVersion="17" ma:contentTypeDescription="Create a new document." ma:contentTypeScope="" ma:versionID="15dc98a855e30d6a9b45b7c68c4e130e">
  <xsd:schema xmlns:xsd="http://www.w3.org/2001/XMLSchema" xmlns:xs="http://www.w3.org/2001/XMLSchema" xmlns:p="http://schemas.microsoft.com/office/2006/metadata/properties" xmlns:ns2="2475cb38-b39e-48a7-aae5-ed55f2c11e85" xmlns:ns3="9c035c24-7ada-4f89-ba59-e3ec2c67fdcf" targetNamespace="http://schemas.microsoft.com/office/2006/metadata/properties" ma:root="true" ma:fieldsID="422488294420f8f81226057307502b04" ns2:_="" ns3:_="">
    <xsd:import namespace="2475cb38-b39e-48a7-aae5-ed55f2c11e85"/>
    <xsd:import namespace="9c035c24-7ada-4f89-ba59-e3ec2c67fd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_Flow_SignoffStatus" minOccurs="0"/>
                <xsd:element ref="ns2:Not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75cb38-b39e-48a7-aae5-ed55f2c11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cc1cb0-35e5-4fc8-a838-67e51dd670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35c24-7ada-4f89-ba59-e3ec2c67fdc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de8976-0aa9-4450-80ef-a488c6e28226}" ma:internalName="TaxCatchAll" ma:showField="CatchAllData" ma:web="9c035c24-7ada-4f89-ba59-e3ec2c67fd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0E5706-CEE3-47ED-9802-697ECF2BE65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9c035c24-7ada-4f89-ba59-e3ec2c67fdcf"/>
    <ds:schemaRef ds:uri="2475cb38-b39e-48a7-aae5-ed55f2c11e8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B5F378-A73B-4767-951D-72E6A8704D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75cb38-b39e-48a7-aae5-ed55f2c11e85"/>
    <ds:schemaRef ds:uri="9c035c24-7ada-4f89-ba59-e3ec2c67fd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4BAE42-9D5F-465E-AA3A-781AF6FCAB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4036</TotalTime>
  <Words>435</Words>
  <Application>Microsoft Office PowerPoint</Application>
  <PresentationFormat>Widescreen</PresentationFormat>
  <Paragraphs>83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Courier New</vt:lpstr>
      <vt:lpstr>Libre Baskerville</vt:lpstr>
      <vt:lpstr>Proxima Nova Alt Rg</vt:lpstr>
      <vt:lpstr>Readex Pro</vt:lpstr>
      <vt:lpstr>Readex Pro Light</vt:lpstr>
      <vt:lpstr>Readex Pro Medium</vt:lpstr>
      <vt:lpstr>Readex Pro SemiBold</vt:lpstr>
      <vt:lpstr>Trebuchet MS</vt:lpstr>
      <vt:lpstr>Wingdings 3</vt:lpstr>
      <vt:lpstr>Facet</vt:lpstr>
      <vt:lpstr>PowerPoint Presentation</vt:lpstr>
      <vt:lpstr>Program Overview  </vt:lpstr>
      <vt:lpstr>Program Services </vt:lpstr>
      <vt:lpstr>Our Diverse Team – Strength in Differences</vt:lpstr>
      <vt:lpstr>Families Served in 2023 </vt:lpstr>
      <vt:lpstr>Exciting Outcomes  </vt:lpstr>
      <vt:lpstr>What’s New for FY24 </vt:lpstr>
      <vt:lpstr>Funding Sources:</vt:lpstr>
      <vt:lpstr>Success Story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Greenfield</dc:creator>
  <cp:lastModifiedBy>Rebekah Waalkes</cp:lastModifiedBy>
  <cp:revision>259</cp:revision>
  <dcterms:created xsi:type="dcterms:W3CDTF">2022-12-19T15:15:29Z</dcterms:created>
  <dcterms:modified xsi:type="dcterms:W3CDTF">2024-03-13T11:50:30Z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0x01010005322C927AA1AA478C215EFB604C16C1</vt:lpwstr>
  </property>
  <property fmtid="{D5CDD505-2E9C-101B-9397-08002B2CF9AE}" pid="3" name="MediaServiceImageTags">
    <vt:lpwstr/>
  </property>
</Properties>
</file>